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72"/>
  </p:normalViewPr>
  <p:slideViewPr>
    <p:cSldViewPr snapToGrid="0" snapToObjects="1">
      <p:cViewPr>
        <p:scale>
          <a:sx n="80" d="100"/>
          <a:sy n="80" d="100"/>
        </p:scale>
        <p:origin x="111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4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2B6EF-665F-6E4B-928B-8F3525A03912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29F9A-E2BC-3A45-84CB-0EB06C94A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related non-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iron and 2-oxoglutarate-dependent oxygenase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remove alkylation damage from the positively charged 1-methyl adenines and 3-methyl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also from the neutral bases of 1-methyl guanine and 3-methyl thymine (remove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lesions that DNA polymerase would not be able to traverse) caused by alkylating agents such as 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29F9A-E2BC-3A45-84CB-0EB06C94A5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9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7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7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5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8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EEA92-9131-1044-98DD-FDD4ABDD409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42251-498C-D846-9BB6-B81B134E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Dataset: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Differential gene expression with FTO depletion</a:t>
            </a:r>
          </a:p>
          <a:p>
            <a:r>
              <a:rPr lang="en-US" dirty="0" smtClean="0"/>
              <a:t>(ENCODE experiment ENCSR688GVV)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FTO (Fat mass and obesity-associated protein)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19" y="1927697"/>
            <a:ext cx="4862431" cy="2735169"/>
          </a:xfrm>
        </p:spPr>
      </p:pic>
      <p:sp>
        <p:nvSpPr>
          <p:cNvPr id="5" name="TextBox 4"/>
          <p:cNvSpPr txBox="1"/>
          <p:nvPr/>
        </p:nvSpPr>
        <p:spPr>
          <a:xfrm>
            <a:off x="544432" y="1902995"/>
            <a:ext cx="555156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Homolog of </a:t>
            </a:r>
            <a:r>
              <a:rPr lang="en-US" sz="2400" dirty="0" err="1" smtClean="0"/>
              <a:t>AlkB</a:t>
            </a:r>
            <a:r>
              <a:rPr lang="en-US" sz="2400" dirty="0" smtClean="0"/>
              <a:t> proteins (2-oxoG-dependent  DNA demethylase)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Widely expressed in all tissues of the body from fetal to adult stage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Genetically associated with polygenic obesity in humans and mice 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95" y="5295536"/>
            <a:ext cx="4565155" cy="979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2695" y="4899875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AlkB</a:t>
            </a:r>
            <a:r>
              <a:rPr lang="en-US" i="1" u="sng" dirty="0" smtClean="0"/>
              <a:t> DNA Damage Repair Mechanism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9936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FTO as a disease risk allele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58" y="175790"/>
            <a:ext cx="3227293" cy="6560206"/>
          </a:xfrm>
        </p:spPr>
      </p:pic>
      <p:sp>
        <p:nvSpPr>
          <p:cNvPr id="8" name="TextBox 7"/>
          <p:cNvSpPr txBox="1"/>
          <p:nvPr/>
        </p:nvSpPr>
        <p:spPr>
          <a:xfrm>
            <a:off x="981635" y="1506022"/>
            <a:ext cx="68714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Large European cohort (</a:t>
            </a:r>
            <a:r>
              <a:rPr lang="pl-PL" sz="2000" dirty="0" smtClean="0"/>
              <a:t>n=38,759)</a:t>
            </a:r>
            <a:r>
              <a:rPr lang="en-US" sz="2000" dirty="0" smtClean="0"/>
              <a:t> identified FTO as risk allele for obesity (indirectly diabetes)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Risk variants at </a:t>
            </a:r>
            <a:r>
              <a:rPr lang="is-IS" sz="2000" dirty="0" smtClean="0"/>
              <a:t>rs9939609 associated with increased food intake and </a:t>
            </a:r>
            <a:r>
              <a:rPr lang="en-US" sz="2000" dirty="0" smtClean="0"/>
              <a:t>decreased satiety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FTO risk alleles associated with </a:t>
            </a:r>
            <a:r>
              <a:rPr lang="en-US" sz="2000" dirty="0"/>
              <a:t>lower fat cell </a:t>
            </a:r>
            <a:r>
              <a:rPr lang="en-US" sz="2000" dirty="0" smtClean="0"/>
              <a:t>lipolysis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Variant is in non-coding region that interacts with promoter of </a:t>
            </a:r>
            <a:r>
              <a:rPr lang="en-US" sz="2000" i="1" dirty="0" smtClean="0"/>
              <a:t>FTO</a:t>
            </a:r>
            <a:r>
              <a:rPr lang="en-US" sz="2000" dirty="0" smtClean="0"/>
              <a:t> and </a:t>
            </a:r>
            <a:r>
              <a:rPr lang="en-US" sz="2000" dirty="0" err="1" smtClean="0"/>
              <a:t>homeobox</a:t>
            </a:r>
            <a:r>
              <a:rPr lang="en-US" sz="2000" dirty="0" smtClean="0"/>
              <a:t> gene </a:t>
            </a:r>
            <a:r>
              <a:rPr lang="en-US" sz="2000" i="1" dirty="0" smtClean="0"/>
              <a:t>IRX3</a:t>
            </a:r>
          </a:p>
          <a:p>
            <a:pPr marL="285750" indent="-285750">
              <a:buFont typeface="Arial" charset="0"/>
              <a:buChar char="•"/>
            </a:pPr>
            <a:endParaRPr lang="en-US" sz="2000" i="1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May also be associated with frontal lobe volume in brain and increased risk of Alzheimer’s disease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73046" y="6252882"/>
            <a:ext cx="276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Frayling</a:t>
            </a:r>
            <a:r>
              <a:rPr lang="en-US" dirty="0" smtClean="0"/>
              <a:t> </a:t>
            </a:r>
            <a:r>
              <a:rPr lang="en-US" i="1" dirty="0" smtClean="0"/>
              <a:t>et al., Science </a:t>
            </a:r>
            <a:r>
              <a:rPr lang="en-US" dirty="0" smtClean="0"/>
              <a:t>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FTO KO mice show decrease in body mass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08" y="2402168"/>
            <a:ext cx="6647441" cy="3049513"/>
          </a:xfrm>
        </p:spPr>
      </p:pic>
      <p:sp>
        <p:nvSpPr>
          <p:cNvPr id="5" name="TextBox 4"/>
          <p:cNvSpPr txBox="1"/>
          <p:nvPr/>
        </p:nvSpPr>
        <p:spPr>
          <a:xfrm>
            <a:off x="1021976" y="1941766"/>
            <a:ext cx="40879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Mice with FTO knockout have reduced body mass compared to WT mice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Reduction in body weight found to be associated with increased energy expenditure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Protection from obesity directly links FTO to energy homeostasis 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FTO overexpression model leads to increased body and fat mass (Church </a:t>
            </a:r>
            <a:r>
              <a:rPr lang="en-US" i="1" dirty="0" smtClean="0"/>
              <a:t>et al, Nature Genetics </a:t>
            </a:r>
            <a:r>
              <a:rPr lang="en-US" dirty="0" smtClean="0"/>
              <a:t>2010)</a:t>
            </a:r>
          </a:p>
          <a:p>
            <a:pPr marL="285750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383378" y="5912084"/>
            <a:ext cx="264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Fischer </a:t>
            </a:r>
            <a:r>
              <a:rPr lang="en-US" i="1" dirty="0" smtClean="0"/>
              <a:t>et al., Nature </a:t>
            </a:r>
            <a:r>
              <a:rPr lang="en-US" dirty="0" smtClean="0"/>
              <a:t>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FTO and its role in </a:t>
            </a:r>
            <a:r>
              <a:rPr lang="en-US" dirty="0" err="1" smtClean="0"/>
              <a:t>epitranscriptomics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7440"/>
            <a:ext cx="5544312" cy="435133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Previously shown to </a:t>
            </a:r>
            <a:r>
              <a:rPr lang="en-US" dirty="0" err="1"/>
              <a:t>oxidatively</a:t>
            </a:r>
            <a:r>
              <a:rPr lang="en-US" dirty="0"/>
              <a:t> </a:t>
            </a:r>
            <a:r>
              <a:rPr lang="en-US" dirty="0" smtClean="0"/>
              <a:t>N-methylated </a:t>
            </a:r>
            <a:r>
              <a:rPr lang="en-US" dirty="0"/>
              <a:t>DNA/RNA </a:t>
            </a:r>
            <a:r>
              <a:rPr lang="en-US" dirty="0" smtClean="0"/>
              <a:t>bases, though substrates unknown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FTO had been shown to </a:t>
            </a:r>
            <a:r>
              <a:rPr lang="en-US" dirty="0" err="1" smtClean="0"/>
              <a:t>demethylate</a:t>
            </a:r>
            <a:r>
              <a:rPr lang="en-US" dirty="0" smtClean="0"/>
              <a:t> N6-Methyladenosine (m</a:t>
            </a:r>
            <a:r>
              <a:rPr lang="en-US" baseline="30000" dirty="0" smtClean="0"/>
              <a:t>6</a:t>
            </a:r>
            <a:r>
              <a:rPr lang="en-US" dirty="0" smtClean="0"/>
              <a:t>A) modified RNA </a:t>
            </a:r>
            <a:r>
              <a:rPr lang="en-US" i="1" dirty="0" smtClean="0"/>
              <a:t>in vitro</a:t>
            </a:r>
          </a:p>
          <a:p>
            <a:endParaRPr lang="en-US" i="1" dirty="0"/>
          </a:p>
          <a:p>
            <a:r>
              <a:rPr lang="en-US" dirty="0" smtClean="0"/>
              <a:t>FTO found to regulate m</a:t>
            </a:r>
            <a:r>
              <a:rPr lang="en-US" baseline="30000" dirty="0" smtClean="0"/>
              <a:t>6</a:t>
            </a:r>
            <a:r>
              <a:rPr lang="en-US" dirty="0" smtClean="0"/>
              <a:t>A content in mRNA in live cells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2" y="1607440"/>
            <a:ext cx="5195227" cy="4526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7765" y="6382512"/>
            <a:ext cx="327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Jia</a:t>
            </a:r>
            <a:r>
              <a:rPr lang="en-US" dirty="0" smtClean="0"/>
              <a:t> </a:t>
            </a:r>
            <a:r>
              <a:rPr lang="en-US" i="1" dirty="0" smtClean="0"/>
              <a:t>et al., Nat </a:t>
            </a:r>
            <a:r>
              <a:rPr lang="en-US" i="1" dirty="0" err="1" smtClean="0"/>
              <a:t>Chem</a:t>
            </a:r>
            <a:r>
              <a:rPr lang="en-US" i="1" dirty="0" smtClean="0"/>
              <a:t> Biol. </a:t>
            </a:r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N6-Methyladenosine (m</a:t>
            </a:r>
            <a:r>
              <a:rPr lang="en-US" baseline="30000" dirty="0" smtClean="0"/>
              <a:t>6</a:t>
            </a:r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89178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revalent RNA modification (~3–5 </a:t>
            </a:r>
            <a:r>
              <a:rPr lang="en-US" sz="2400" dirty="0"/>
              <a:t>m</a:t>
            </a:r>
            <a:r>
              <a:rPr lang="en-US" sz="2400" baseline="30000" dirty="0"/>
              <a:t>6</a:t>
            </a:r>
            <a:r>
              <a:rPr lang="en-US" sz="2400" dirty="0"/>
              <a:t>A per mRNA molecule in mammalian </a:t>
            </a:r>
            <a:r>
              <a:rPr lang="en-US" sz="2400" dirty="0" smtClean="0"/>
              <a:t>cells)</a:t>
            </a:r>
          </a:p>
          <a:p>
            <a:endParaRPr lang="en-US" sz="2400" dirty="0" smtClean="0"/>
          </a:p>
          <a:p>
            <a:r>
              <a:rPr lang="en-US" sz="2400" dirty="0" smtClean="0"/>
              <a:t>Enriched within </a:t>
            </a:r>
            <a:r>
              <a:rPr lang="en-US" sz="2400" dirty="0"/>
              <a:t>5’UTR and near stop </a:t>
            </a:r>
            <a:r>
              <a:rPr lang="en-US" sz="2400" dirty="0" smtClean="0"/>
              <a:t>codons of mRNA transcripts</a:t>
            </a:r>
          </a:p>
          <a:p>
            <a:endParaRPr lang="en-US" sz="2400" dirty="0" smtClean="0"/>
          </a:p>
          <a:p>
            <a:r>
              <a:rPr lang="en-US" sz="2400" dirty="0" smtClean="0"/>
              <a:t>Modification catalyzed by protein METTL3</a:t>
            </a:r>
          </a:p>
          <a:p>
            <a:endParaRPr lang="en-US" sz="2400" dirty="0" smtClean="0"/>
          </a:p>
          <a:p>
            <a:r>
              <a:rPr lang="en-US" sz="2400" dirty="0" smtClean="0"/>
              <a:t>Dynamically regulates gene expression post-transcriptionally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10" y="1825625"/>
            <a:ext cx="3681190" cy="35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Epitranscriptomics</a:t>
            </a:r>
            <a:r>
              <a:rPr lang="en-US" dirty="0" smtClean="0"/>
              <a:t>: Broad and Impactful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54" y="2530272"/>
            <a:ext cx="10058400" cy="2654300"/>
          </a:xfrm>
        </p:spPr>
      </p:pic>
      <p:sp>
        <p:nvSpPr>
          <p:cNvPr id="5" name="TextBox 4"/>
          <p:cNvSpPr txBox="1"/>
          <p:nvPr/>
        </p:nvSpPr>
        <p:spPr>
          <a:xfrm>
            <a:off x="678712" y="216094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mRNA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4947" y="3072896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“Readers”</a:t>
            </a:r>
            <a:endParaRPr lang="en-US" dirty="0"/>
          </a:p>
        </p:txBody>
      </p:sp>
      <p:sp>
        <p:nvSpPr>
          <p:cNvPr id="8" name="Left Bracket 7"/>
          <p:cNvSpPr/>
          <p:nvPr/>
        </p:nvSpPr>
        <p:spPr>
          <a:xfrm>
            <a:off x="1740564" y="3641558"/>
            <a:ext cx="104274" cy="131545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9793" y="3984852"/>
            <a:ext cx="14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Processes </a:t>
            </a:r>
          </a:p>
          <a:p>
            <a:r>
              <a:rPr lang="en-US" dirty="0" smtClean="0"/>
              <a:t>And Pathways</a:t>
            </a:r>
          </a:p>
        </p:txBody>
      </p:sp>
    </p:spTree>
    <p:extLst>
      <p:ext uri="{BB962C8B-B14F-4D97-AF65-F5344CB8AC3E}">
        <p14:creationId xmlns:p14="http://schemas.microsoft.com/office/powerpoint/2010/main" val="134769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Dynamic RNA m</a:t>
            </a:r>
            <a:r>
              <a:rPr lang="en-US" sz="3600" baseline="30000" dirty="0" smtClean="0"/>
              <a:t>6</a:t>
            </a:r>
            <a:r>
              <a:rPr lang="en-US" sz="3600" dirty="0" smtClean="0"/>
              <a:t>A levels regulate several biological processes </a:t>
            </a:r>
            <a:endParaRPr lang="en-US" sz="36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71" y="3899987"/>
            <a:ext cx="3625841" cy="222649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80" y="3863411"/>
            <a:ext cx="3033268" cy="28345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38" y="3954851"/>
            <a:ext cx="3632183" cy="25425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71271" y="3547872"/>
            <a:ext cx="311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RNA processing and translation</a:t>
            </a:r>
            <a:endParaRPr lang="en-US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8351399" y="3602736"/>
            <a:ext cx="280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Glioblastoma tumorigenesis</a:t>
            </a:r>
            <a:endParaRPr lang="en-US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4665980" y="3511296"/>
            <a:ext cx="249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Stem cell differentiation</a:t>
            </a:r>
            <a:endParaRPr lang="en-US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742" y="1494755"/>
            <a:ext cx="5930900" cy="1968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588876" y="6616334"/>
            <a:ext cx="252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Batista et al. Cell Stem Cell 2014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5376672" y="2479005"/>
            <a:ext cx="805942" cy="5385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449" y="6170818"/>
            <a:ext cx="279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Frye and Blanco, </a:t>
            </a:r>
            <a:r>
              <a:rPr lang="en-US" sz="1400" i="1" dirty="0" smtClean="0"/>
              <a:t>Development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8203938" y="6516051"/>
            <a:ext cx="214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Cui et al. </a:t>
            </a:r>
            <a:r>
              <a:rPr lang="en-US" sz="1400" i="1" dirty="0" smtClean="0"/>
              <a:t>Cell Reports</a:t>
            </a:r>
            <a:r>
              <a:rPr lang="en-US" sz="1400" dirty="0" smtClean="0"/>
              <a:t>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1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m6A and potential role on RNA metabolism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66" y="2164976"/>
            <a:ext cx="9328823" cy="3305992"/>
          </a:xfrm>
        </p:spPr>
      </p:pic>
      <p:sp>
        <p:nvSpPr>
          <p:cNvPr id="5" name="TextBox 4"/>
          <p:cNvSpPr txBox="1"/>
          <p:nvPr/>
        </p:nvSpPr>
        <p:spPr>
          <a:xfrm>
            <a:off x="134471" y="6316668"/>
            <a:ext cx="215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University of Chicago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5468919" y="2535295"/>
            <a:ext cx="1739449" cy="236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5857" y="1896068"/>
            <a:ext cx="4145431" cy="127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08369" y="3178744"/>
            <a:ext cx="4145431" cy="2292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59039" y="6132002"/>
            <a:ext cx="571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How does FTO depletion </a:t>
            </a:r>
            <a:r>
              <a:rPr lang="en-US" b="1" i="1" smtClean="0"/>
              <a:t>regulate global gene expression?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073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372</Words>
  <Application>Microsoft Macintosh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Introduction to Dataset:</vt:lpstr>
      <vt:lpstr>FTO (Fat mass and obesity-associated protein)</vt:lpstr>
      <vt:lpstr>FTO as a disease risk allele</vt:lpstr>
      <vt:lpstr>FTO KO mice show decrease in body mass</vt:lpstr>
      <vt:lpstr>FTO and its role in epitranscriptomics</vt:lpstr>
      <vt:lpstr>N6-Methyladenosine (m6A)</vt:lpstr>
      <vt:lpstr>Epitranscriptomics: Broad and Impactful</vt:lpstr>
      <vt:lpstr>Dynamic RNA m6A levels regulate several biological processes </vt:lpstr>
      <vt:lpstr>m6A and potential role on RNA metabolism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Dataset:</dc:title>
  <dc:creator>Ryan J Marina</dc:creator>
  <cp:lastModifiedBy>Ryan J Marina</cp:lastModifiedBy>
  <cp:revision>21</cp:revision>
  <dcterms:created xsi:type="dcterms:W3CDTF">2017-09-28T11:15:08Z</dcterms:created>
  <dcterms:modified xsi:type="dcterms:W3CDTF">2017-09-28T15:54:40Z</dcterms:modified>
</cp:coreProperties>
</file>